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63" r:id="rId4"/>
    <p:sldId id="265" r:id="rId5"/>
    <p:sldId id="266" r:id="rId6"/>
    <p:sldId id="281" r:id="rId7"/>
    <p:sldId id="282" r:id="rId8"/>
    <p:sldId id="279" r:id="rId9"/>
    <p:sldId id="280" r:id="rId10"/>
    <p:sldId id="271" r:id="rId11"/>
    <p:sldId id="262" r:id="rId12"/>
    <p:sldId id="272" r:id="rId13"/>
    <p:sldId id="273" r:id="rId14"/>
    <p:sldId id="274" r:id="rId15"/>
    <p:sldId id="276" r:id="rId16"/>
    <p:sldId id="277" r:id="rId17"/>
    <p:sldId id="261" r:id="rId18"/>
    <p:sldId id="284" r:id="rId19"/>
    <p:sldId id="285" r:id="rId20"/>
    <p:sldId id="286" r:id="rId21"/>
    <p:sldId id="283" r:id="rId22"/>
    <p:sldId id="278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368" y="-9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22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538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72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73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493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045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87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05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713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598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95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201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769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170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87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93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38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295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98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59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741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92C-6828-4EE1-B465-0D8B5C08C8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6A7-C6F0-4B56-AF28-7E687DFF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243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692C-6828-4EE1-B465-0D8B5C08C8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E6A7-C6F0-4B56-AF28-7E687DFF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497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692C-6828-4EE1-B465-0D8B5C08C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E6A7-C6F0-4B56-AF28-7E687DFF02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36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599642"/>
            <a:ext cx="6550496" cy="140415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latin typeface="Georgia" pitchFamily="18" charset="0"/>
              </a:rPr>
              <a:t>Нужен ли вам </a:t>
            </a:r>
            <a:r>
              <a:rPr lang="ru-RU" sz="4000" b="1" dirty="0" err="1" smtClean="0">
                <a:latin typeface="Georgia" pitchFamily="18" charset="0"/>
              </a:rPr>
              <a:t>блокчейн</a:t>
            </a:r>
            <a:r>
              <a:rPr lang="ru-RU" sz="4000" b="1" dirty="0" smtClean="0">
                <a:latin typeface="Georgia" pitchFamily="18" charset="0"/>
              </a:rPr>
              <a:t>? </a:t>
            </a:r>
            <a:r>
              <a:rPr lang="en-US" sz="4000" b="1" dirty="0" smtClean="0">
                <a:latin typeface="Georgia" pitchFamily="18" charset="0"/>
              </a:rPr>
              <a:t/>
            </a:r>
            <a:br>
              <a:rPr lang="en-US" sz="4000" b="1" dirty="0" smtClean="0">
                <a:latin typeface="Georgia" pitchFamily="18" charset="0"/>
              </a:rPr>
            </a:b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9448" y="3579558"/>
            <a:ext cx="6400800" cy="131445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Тихонов Иван</a:t>
            </a:r>
          </a:p>
          <a:p>
            <a:pPr algn="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Bits.media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  <a:p>
            <a:pPr algn="r"/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Blockchain.community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C:\_projects\BFR\сайт\Верстка\BC\i\img_abo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1678682" cy="3110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91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err="1" smtClean="0">
                <a:latin typeface="Georgia" pitchFamily="18" charset="0"/>
              </a:rPr>
              <a:t>Блокчейн</a:t>
            </a:r>
            <a:r>
              <a:rPr lang="ru-RU" sz="3600" dirty="0" smtClean="0">
                <a:latin typeface="Georgia" pitchFamily="18" charset="0"/>
              </a:rPr>
              <a:t> это: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1131590"/>
            <a:ext cx="8424216" cy="3654407"/>
          </a:xfrm>
        </p:spPr>
        <p:txBody>
          <a:bodyPr>
            <a:normAutofit/>
          </a:bodyPr>
          <a:lstStyle/>
          <a:p>
            <a:endParaRPr lang="ru-RU" sz="1600" dirty="0" smtClean="0">
              <a:latin typeface="Georgia" pitchFamily="18" charset="0"/>
            </a:endParaRPr>
          </a:p>
          <a:p>
            <a:r>
              <a:rPr lang="ru-RU" sz="1800" b="1" dirty="0" smtClean="0">
                <a:latin typeface="Georgia" pitchFamily="18" charset="0"/>
              </a:rPr>
              <a:t>Не</a:t>
            </a:r>
            <a:r>
              <a:rPr lang="ru-RU" sz="1800" dirty="0" smtClean="0">
                <a:latin typeface="Georgia" pitchFamily="18" charset="0"/>
              </a:rPr>
              <a:t> компания, не организация, не пирамида</a:t>
            </a:r>
          </a:p>
          <a:p>
            <a:r>
              <a:rPr lang="ru-RU" sz="1800" b="1" dirty="0" smtClean="0">
                <a:latin typeface="Georgia" pitchFamily="18" charset="0"/>
              </a:rPr>
              <a:t>Не</a:t>
            </a:r>
            <a:r>
              <a:rPr lang="ru-RU" sz="1800" dirty="0" smtClean="0">
                <a:latin typeface="Georgia" pitchFamily="18" charset="0"/>
              </a:rPr>
              <a:t> </a:t>
            </a:r>
            <a:r>
              <a:rPr lang="ru-RU" sz="1800" dirty="0" err="1" smtClean="0">
                <a:latin typeface="Georgia" pitchFamily="18" charset="0"/>
              </a:rPr>
              <a:t>криптовалюта</a:t>
            </a:r>
            <a:endParaRPr lang="ru-RU" sz="1800" dirty="0" smtClean="0">
              <a:latin typeface="Georgia" pitchFamily="18" charset="0"/>
            </a:endParaRPr>
          </a:p>
          <a:p>
            <a:r>
              <a:rPr lang="ru-RU" sz="1800" b="1" dirty="0" smtClean="0">
                <a:latin typeface="Georgia" pitchFamily="18" charset="0"/>
              </a:rPr>
              <a:t>Не</a:t>
            </a:r>
            <a:r>
              <a:rPr lang="ru-RU" sz="1800" dirty="0" smtClean="0">
                <a:latin typeface="Georgia" pitchFamily="18" charset="0"/>
              </a:rPr>
              <a:t> </a:t>
            </a:r>
            <a:r>
              <a:rPr lang="ru-RU" sz="1800" dirty="0" err="1" smtClean="0">
                <a:latin typeface="Georgia" pitchFamily="18" charset="0"/>
              </a:rPr>
              <a:t>blockchain.info</a:t>
            </a:r>
            <a:endParaRPr lang="ru-RU" sz="1800" dirty="0" smtClean="0">
              <a:latin typeface="Georgia" pitchFamily="18" charset="0"/>
            </a:endParaRPr>
          </a:p>
          <a:p>
            <a:endParaRPr lang="ru-RU" sz="1800" dirty="0" smtClean="0">
              <a:latin typeface="Georgia" pitchFamily="18" charset="0"/>
            </a:endParaRPr>
          </a:p>
          <a:p>
            <a:r>
              <a:rPr lang="ru-RU" sz="1800" dirty="0" smtClean="0">
                <a:latin typeface="Georgia" pitchFamily="18" charset="0"/>
              </a:rPr>
              <a:t>Протокол взаимодействия</a:t>
            </a:r>
          </a:p>
          <a:p>
            <a:r>
              <a:rPr lang="ru-RU" sz="1800" dirty="0" smtClean="0">
                <a:latin typeface="Georgia" pitchFamily="18" charset="0"/>
              </a:rPr>
              <a:t>Правила хранения и обработки информации</a:t>
            </a:r>
          </a:p>
        </p:txBody>
      </p:sp>
      <p:pic>
        <p:nvPicPr>
          <p:cNvPr id="1026" name="Picture 2" descr="C:\_projects\BFR\сайт\Верстка\BC\i\img_abo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678682" cy="3110161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Не только деньги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395536" y="1131590"/>
            <a:ext cx="8424216" cy="3654407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>
                <a:latin typeface="Georgia" pitchFamily="18" charset="0"/>
              </a:rPr>
              <a:t>Земельные реестры</a:t>
            </a:r>
          </a:p>
          <a:p>
            <a:r>
              <a:rPr lang="ru-RU" sz="1600" dirty="0" smtClean="0">
                <a:latin typeface="Georgia" pitchFamily="18" charset="0"/>
              </a:rPr>
              <a:t>Права собственности предметов роскоши и произведений искусства</a:t>
            </a:r>
          </a:p>
          <a:p>
            <a:r>
              <a:rPr lang="ru-RU" sz="1600" dirty="0" smtClean="0">
                <a:latin typeface="Georgia" pitchFamily="18" charset="0"/>
              </a:rPr>
              <a:t>Нотариальный сервис</a:t>
            </a:r>
          </a:p>
          <a:p>
            <a:r>
              <a:rPr lang="ru-RU" sz="1600" dirty="0" smtClean="0">
                <a:latin typeface="Georgia" pitchFamily="18" charset="0"/>
              </a:rPr>
              <a:t>Клиринг внутри компании и между компаниями</a:t>
            </a:r>
          </a:p>
          <a:p>
            <a:r>
              <a:rPr lang="ru-RU" sz="1600" dirty="0" smtClean="0">
                <a:latin typeface="Georgia" pitchFamily="18" charset="0"/>
              </a:rPr>
              <a:t>Учет акций</a:t>
            </a:r>
          </a:p>
          <a:p>
            <a:r>
              <a:rPr lang="ru-RU" sz="1600" dirty="0" smtClean="0">
                <a:latin typeface="Georgia" pitchFamily="18" charset="0"/>
              </a:rPr>
              <a:t>Удостоверения личности/справки/иные документы</a:t>
            </a:r>
          </a:p>
          <a:p>
            <a:r>
              <a:rPr lang="ru-RU" sz="1600" dirty="0" smtClean="0">
                <a:latin typeface="Georgia" pitchFamily="18" charset="0"/>
              </a:rPr>
              <a:t>Отказоустойчивая замена DNS-серверам</a:t>
            </a:r>
          </a:p>
          <a:p>
            <a:r>
              <a:rPr lang="ru-RU" sz="1600" dirty="0" smtClean="0">
                <a:latin typeface="Georgia" pitchFamily="18" charset="0"/>
              </a:rPr>
              <a:t>Голосования</a:t>
            </a:r>
          </a:p>
          <a:p>
            <a:r>
              <a:rPr lang="ru-RU" sz="1600" dirty="0" smtClean="0">
                <a:latin typeface="Georgia" pitchFamily="18" charset="0"/>
              </a:rPr>
              <a:t>Приватные </a:t>
            </a:r>
            <a:r>
              <a:rPr lang="ru-RU" sz="1600" dirty="0" err="1" smtClean="0">
                <a:latin typeface="Georgia" pitchFamily="18" charset="0"/>
              </a:rPr>
              <a:t>мессенджеры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Математически честное казино</a:t>
            </a:r>
          </a:p>
          <a:p>
            <a:r>
              <a:rPr lang="ru-RU" sz="1600" dirty="0" smtClean="0">
                <a:latin typeface="Georgia" pitchFamily="18" charset="0"/>
              </a:rPr>
              <a:t>Замена патентов</a:t>
            </a:r>
          </a:p>
          <a:p>
            <a:r>
              <a:rPr lang="ru-RU" sz="1600" dirty="0" smtClean="0">
                <a:latin typeface="Georgia" pitchFamily="18" charset="0"/>
              </a:rPr>
              <a:t>Облачное хранилище</a:t>
            </a:r>
          </a:p>
          <a:p>
            <a:r>
              <a:rPr lang="ru-RU" sz="1600" dirty="0" err="1" smtClean="0">
                <a:latin typeface="Georgia" pitchFamily="18" charset="0"/>
              </a:rPr>
              <a:t>Краудфандинг</a:t>
            </a:r>
            <a:r>
              <a:rPr lang="ru-RU" sz="1600" dirty="0" smtClean="0">
                <a:latin typeface="Georgia" pitchFamily="18" charset="0"/>
              </a:rPr>
              <a:t>, </a:t>
            </a:r>
            <a:r>
              <a:rPr lang="ru-RU" sz="1600" dirty="0" err="1" smtClean="0">
                <a:latin typeface="Georgia" pitchFamily="18" charset="0"/>
              </a:rPr>
              <a:t>краудинвестинг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Сервисы </a:t>
            </a:r>
            <a:r>
              <a:rPr lang="ru-RU" sz="1600" dirty="0" err="1" smtClean="0">
                <a:latin typeface="Georgia" pitchFamily="18" charset="0"/>
              </a:rPr>
              <a:t>смарт-контрактов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Хранение учетной и статистической информации</a:t>
            </a:r>
            <a:endParaRPr lang="en-US" sz="1600" dirty="0" smtClean="0">
              <a:latin typeface="Georgia" pitchFamily="18" charset="0"/>
            </a:endParaRPr>
          </a:p>
          <a:p>
            <a:r>
              <a:rPr lang="ru-RU" sz="1600" smtClean="0"/>
              <a:t>Отчетность и аудит</a:t>
            </a:r>
            <a:endParaRPr lang="ru-RU" sz="1600" dirty="0" smtClean="0">
              <a:latin typeface="Georgia" pitchFamily="18" charset="0"/>
            </a:endParaRPr>
          </a:p>
        </p:txBody>
      </p:sp>
      <p:pic>
        <p:nvPicPr>
          <p:cNvPr id="35842" name="Picture 2" descr="C:\bitcoin\_Конференции\18.11\img\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9662"/>
            <a:ext cx="2946050" cy="2376264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Умные деньги: </a:t>
            </a:r>
            <a:r>
              <a:rPr lang="ru-RU" sz="3600" dirty="0" err="1" smtClean="0">
                <a:latin typeface="Georgia" pitchFamily="18" charset="0"/>
              </a:rPr>
              <a:t>смартконтракты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9622"/>
            <a:ext cx="45844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Какие плюсы?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ru-RU" sz="1600" dirty="0" smtClean="0">
                <a:latin typeface="Georgia" pitchFamily="18" charset="0"/>
              </a:rPr>
              <a:t>Удешевление транзакций</a:t>
            </a:r>
            <a:r>
              <a:rPr lang="en-US" sz="1600" dirty="0" smtClean="0">
                <a:latin typeface="Georgia" pitchFamily="18" charset="0"/>
              </a:rPr>
              <a:t> /</a:t>
            </a:r>
            <a:r>
              <a:rPr lang="ru-RU" sz="1600" dirty="0" smtClean="0">
                <a:latin typeface="Georgia" pitchFamily="18" charset="0"/>
              </a:rPr>
              <a:t> ведения реестров</a:t>
            </a:r>
          </a:p>
          <a:p>
            <a:pPr>
              <a:lnSpc>
                <a:spcPct val="170000"/>
              </a:lnSpc>
            </a:pPr>
            <a:r>
              <a:rPr lang="ru-RU" sz="1600" dirty="0" smtClean="0">
                <a:latin typeface="Georgia" pitchFamily="18" charset="0"/>
              </a:rPr>
              <a:t>Устранение лишних посредников</a:t>
            </a:r>
          </a:p>
          <a:p>
            <a:pPr>
              <a:lnSpc>
                <a:spcPct val="170000"/>
              </a:lnSpc>
            </a:pPr>
            <a:r>
              <a:rPr lang="ru-RU" sz="1600" dirty="0" smtClean="0">
                <a:latin typeface="Georgia" pitchFamily="18" charset="0"/>
              </a:rPr>
              <a:t>Замена правовых контрактов алгоритмическими</a:t>
            </a:r>
          </a:p>
          <a:p>
            <a:pPr>
              <a:lnSpc>
                <a:spcPct val="170000"/>
              </a:lnSpc>
            </a:pPr>
            <a:r>
              <a:rPr lang="ru-RU" sz="1600" dirty="0" smtClean="0">
                <a:latin typeface="Georgia" pitchFamily="18" charset="0"/>
              </a:rPr>
              <a:t>Расширение услуг на новые аудитории</a:t>
            </a:r>
          </a:p>
          <a:p>
            <a:pPr>
              <a:lnSpc>
                <a:spcPct val="170000"/>
              </a:lnSpc>
            </a:pPr>
            <a:r>
              <a:rPr lang="ru-RU" sz="1600" dirty="0" smtClean="0">
                <a:latin typeface="Georgia" pitchFamily="18" charset="0"/>
              </a:rPr>
              <a:t>Повышение надежности инфраструктуры</a:t>
            </a:r>
            <a:endParaRPr lang="en-US" sz="1600" dirty="0" smtClean="0">
              <a:latin typeface="Georgia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600" dirty="0" smtClean="0">
                <a:latin typeface="Georgia" pitchFamily="18" charset="0"/>
              </a:rPr>
              <a:t>Новые возможности: </a:t>
            </a:r>
            <a:r>
              <a:rPr lang="ru-RU" sz="1600" dirty="0" err="1" smtClean="0">
                <a:latin typeface="Georgia" pitchFamily="18" charset="0"/>
              </a:rPr>
              <a:t>микротранзакции</a:t>
            </a:r>
            <a:r>
              <a:rPr lang="ru-RU" sz="1600" dirty="0" smtClean="0">
                <a:latin typeface="Georgia" pitchFamily="18" charset="0"/>
              </a:rPr>
              <a:t>, </a:t>
            </a:r>
            <a:r>
              <a:rPr lang="ru-RU" sz="1600" dirty="0" err="1" smtClean="0">
                <a:latin typeface="Georgia" pitchFamily="18" charset="0"/>
              </a:rPr>
              <a:t>мультиподписи</a:t>
            </a:r>
            <a:r>
              <a:rPr lang="ru-RU" sz="1600" dirty="0" smtClean="0">
                <a:latin typeface="Georgia" pitchFamily="18" charset="0"/>
              </a:rPr>
              <a:t> и т.п.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  <p:pic>
        <p:nvPicPr>
          <p:cNvPr id="8" name="Picture 3" descr="C:\bitcoin\_Конференции\!_05.04.2016_ROSS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491630"/>
            <a:ext cx="1949675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Какие недостатки?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16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800" dirty="0" smtClean="0">
                <a:latin typeface="Georgia" pitchFamily="18" charset="0"/>
              </a:rPr>
              <a:t>Большая часть участников должна соблюдать правила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800" dirty="0" smtClean="0">
                <a:latin typeface="Georgia" pitchFamily="18" charset="0"/>
              </a:rPr>
              <a:t>Чрезмерное дублирование информации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800" dirty="0" smtClean="0">
                <a:latin typeface="Georgia" pitchFamily="18" charset="0"/>
              </a:rPr>
              <a:t>Юридические проблемы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800" dirty="0" smtClean="0">
                <a:latin typeface="Georgia" pitchFamily="18" charset="0"/>
              </a:rPr>
              <a:t>Связь с внешним миром вне </a:t>
            </a:r>
            <a:r>
              <a:rPr lang="ru-RU" sz="1800" dirty="0" err="1" smtClean="0">
                <a:latin typeface="Georgia" pitchFamily="18" charset="0"/>
              </a:rPr>
              <a:t>блокчейна</a:t>
            </a:r>
            <a:endParaRPr lang="ru-RU" sz="18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800" dirty="0" smtClean="0">
                <a:latin typeface="Georgia" pitchFamily="18" charset="0"/>
              </a:rPr>
              <a:t>Требование повышенной компетенции</a:t>
            </a:r>
            <a:endParaRPr lang="en-US" sz="1800" dirty="0" smtClean="0">
              <a:latin typeface="Georgia" pitchFamily="18" charset="0"/>
            </a:endParaRPr>
          </a:p>
          <a:p>
            <a:pPr>
              <a:buNone/>
            </a:pPr>
            <a:endParaRPr lang="ru-RU" sz="16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      </a:t>
            </a:r>
          </a:p>
          <a:p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  <p:pic>
        <p:nvPicPr>
          <p:cNvPr id="3075" name="Picture 3" descr="C:\bitcoin\_Конференции\!_05.04.2016_ROSS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491630"/>
            <a:ext cx="1949675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213" y="1203598"/>
            <a:ext cx="261578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Проблемы безопасности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9622"/>
            <a:ext cx="8229600" cy="33944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ru-RU" sz="16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800" dirty="0" smtClean="0">
                <a:latin typeface="Georgia" pitchFamily="18" charset="0"/>
              </a:rPr>
              <a:t>Безопасность ключей и </a:t>
            </a:r>
            <a:r>
              <a:rPr lang="ru-RU" sz="1800" dirty="0" err="1" smtClean="0">
                <a:latin typeface="Georgia" pitchFamily="18" charset="0"/>
              </a:rPr>
              <a:t>безотзывность</a:t>
            </a:r>
            <a:r>
              <a:rPr lang="ru-RU" sz="1800" dirty="0" smtClean="0">
                <a:latin typeface="Georgia" pitchFamily="18" charset="0"/>
              </a:rPr>
              <a:t> записей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800" dirty="0" smtClean="0">
                <a:latin typeface="Georgia" pitchFamily="18" charset="0"/>
              </a:rPr>
              <a:t>Безопасность внутренней логики и языка контрактов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800" dirty="0" smtClean="0">
                <a:latin typeface="Georgia" pitchFamily="18" charset="0"/>
              </a:rPr>
              <a:t>Безопасность истории </a:t>
            </a:r>
            <a:r>
              <a:rPr lang="ru-RU" sz="1800" dirty="0" err="1" smtClean="0">
                <a:latin typeface="Georgia" pitchFamily="18" charset="0"/>
              </a:rPr>
              <a:t>блокчейна</a:t>
            </a:r>
            <a:r>
              <a:rPr lang="ru-RU" sz="1800" dirty="0" smtClean="0">
                <a:latin typeface="Georgia" pitchFamily="18" charset="0"/>
              </a:rPr>
              <a:t>, ветвление цепи </a:t>
            </a:r>
            <a:endParaRPr lang="en-US" sz="18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800" dirty="0" smtClean="0">
                <a:latin typeface="Georgia" pitchFamily="18" charset="0"/>
              </a:rPr>
              <a:t>Скорость или надежность?</a:t>
            </a:r>
            <a:endParaRPr lang="ru-RU" sz="1600" dirty="0" smtClean="0">
              <a:latin typeface="Georgia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ru-RU" sz="1600" dirty="0" smtClean="0">
                <a:latin typeface="Georgia" pitchFamily="18" charset="0"/>
              </a:rPr>
              <a:t>       </a:t>
            </a:r>
          </a:p>
          <a:p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Что на практике?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1203598"/>
            <a:ext cx="8424216" cy="3654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600" b="1" dirty="0" smtClean="0">
                <a:latin typeface="Georgia" pitchFamily="18" charset="0"/>
              </a:rPr>
              <a:t>Microsoft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внедрила в </a:t>
            </a:r>
            <a:r>
              <a:rPr lang="en-US" sz="1600" dirty="0" smtClean="0">
                <a:latin typeface="Georgia" pitchFamily="18" charset="0"/>
              </a:rPr>
              <a:t>Azure </a:t>
            </a:r>
            <a:r>
              <a:rPr lang="ru-RU" sz="1600" dirty="0" smtClean="0">
                <a:latin typeface="Georgia" pitchFamily="18" charset="0"/>
              </a:rPr>
              <a:t>возможность разрабатывать приложения на  </a:t>
            </a:r>
            <a:r>
              <a:rPr lang="ru-RU" sz="1600" dirty="0" err="1" smtClean="0">
                <a:latin typeface="Georgia" pitchFamily="18" charset="0"/>
              </a:rPr>
              <a:t>блокчейне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Ethereum</a:t>
            </a:r>
            <a:r>
              <a:rPr lang="en-US" sz="1600" dirty="0" smtClean="0">
                <a:latin typeface="Georgia" pitchFamily="18" charset="0"/>
              </a:rPr>
              <a:t>: </a:t>
            </a:r>
            <a:r>
              <a:rPr lang="ru-RU" sz="1600" dirty="0" smtClean="0">
                <a:latin typeface="Georgia" pitchFamily="18" charset="0"/>
              </a:rPr>
              <a:t>«</a:t>
            </a:r>
            <a:r>
              <a:rPr lang="en-US" sz="1600" dirty="0" smtClean="0">
                <a:latin typeface="Georgia" pitchFamily="18" charset="0"/>
              </a:rPr>
              <a:t>Blockchain-as-a-Service</a:t>
            </a:r>
            <a:r>
              <a:rPr lang="ru-RU" sz="1600" dirty="0" smtClean="0">
                <a:latin typeface="Georgia" pitchFamily="18" charset="0"/>
              </a:rPr>
              <a:t>»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600" b="1" dirty="0" smtClean="0">
                <a:latin typeface="Georgia" pitchFamily="18" charset="0"/>
              </a:rPr>
              <a:t>IBM</a:t>
            </a:r>
            <a:r>
              <a:rPr lang="ru-RU" sz="1600" dirty="0" smtClean="0">
                <a:latin typeface="Georgia" pitchFamily="18" charset="0"/>
              </a:rPr>
              <a:t> разрабатывает </a:t>
            </a:r>
            <a:r>
              <a:rPr lang="ru-RU" sz="1600" dirty="0" err="1" smtClean="0">
                <a:latin typeface="Georgia" pitchFamily="18" charset="0"/>
              </a:rPr>
              <a:t>блокчейн</a:t>
            </a:r>
            <a:r>
              <a:rPr lang="ru-RU" sz="1600" dirty="0" smtClean="0">
                <a:latin typeface="Georgia" pitchFamily="18" charset="0"/>
              </a:rPr>
              <a:t> платформу для Интернета вещей</a:t>
            </a:r>
            <a:endParaRPr lang="ru-RU" sz="16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600" b="1" dirty="0" smtClean="0">
                <a:latin typeface="Georgia" pitchFamily="18" charset="0"/>
              </a:rPr>
              <a:t>Более 40 ведущих мировых банков</a:t>
            </a:r>
            <a:r>
              <a:rPr lang="ru-RU" sz="1600" dirty="0" smtClean="0">
                <a:latin typeface="Georgia" pitchFamily="18" charset="0"/>
              </a:rPr>
              <a:t>, включая </a:t>
            </a:r>
            <a:r>
              <a:rPr lang="en-US" sz="1600" dirty="0" smtClean="0">
                <a:latin typeface="Georgia" pitchFamily="18" charset="0"/>
              </a:rPr>
              <a:t>Bank of America, J.P. Morgan, HSBC, </a:t>
            </a:r>
            <a:r>
              <a:rPr lang="en-US" sz="1600" dirty="0" err="1" smtClean="0">
                <a:latin typeface="Georgia" pitchFamily="18" charset="0"/>
              </a:rPr>
              <a:t>Citi</a:t>
            </a:r>
            <a:r>
              <a:rPr lang="en-US" sz="1600" dirty="0" smtClean="0">
                <a:latin typeface="Georgia" pitchFamily="18" charset="0"/>
              </a:rPr>
              <a:t>,  Deutsche Bank, Morgan Stanley, </a:t>
            </a:r>
            <a:r>
              <a:rPr lang="en-US" sz="1600" dirty="0" err="1" smtClean="0">
                <a:latin typeface="Georgia" pitchFamily="18" charset="0"/>
              </a:rPr>
              <a:t>Societe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Generale</a:t>
            </a:r>
            <a:r>
              <a:rPr lang="en-US" sz="1600" dirty="0" smtClean="0">
                <a:latin typeface="Georgia" pitchFamily="18" charset="0"/>
              </a:rPr>
              <a:t>, Barclays, Credit Suisse, Goldman Sachs, UBS </a:t>
            </a:r>
            <a:r>
              <a:rPr lang="ru-RU" sz="1600" dirty="0" smtClean="0">
                <a:latin typeface="Georgia" pitchFamily="18" charset="0"/>
              </a:rPr>
              <a:t>объединили свои усилия в рамках проекта </a:t>
            </a:r>
            <a:r>
              <a:rPr lang="en-US" sz="1600" dirty="0" smtClean="0">
                <a:latin typeface="Georgia" pitchFamily="18" charset="0"/>
              </a:rPr>
              <a:t>R3, </a:t>
            </a:r>
            <a:r>
              <a:rPr lang="ru-RU" sz="1600" dirty="0" smtClean="0">
                <a:latin typeface="Georgia" pitchFamily="18" charset="0"/>
              </a:rPr>
              <a:t> для разработки продуктов на основе технологии </a:t>
            </a:r>
            <a:r>
              <a:rPr lang="ru-RU" sz="1600" dirty="0" err="1" smtClean="0">
                <a:latin typeface="Georgia" pitchFamily="18" charset="0"/>
              </a:rPr>
              <a:t>блокчейна</a:t>
            </a:r>
            <a:r>
              <a:rPr lang="ru-RU" sz="1600" dirty="0" smtClean="0">
                <a:latin typeface="Georgia" pitchFamily="18" charset="0"/>
              </a:rPr>
              <a:t> для глобальных финансовых рынков.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Bitcoin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" name="Picture 2" descr="D:\bitcoin\Конференция 28ю02\41b849be2abe3ff192057558bb6538286d16a1e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9542"/>
            <a:ext cx="4177010" cy="417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Распределенное облачное хранилище: </a:t>
            </a:r>
            <a:r>
              <a:rPr lang="ru-RU" sz="3600" dirty="0" err="1" smtClean="0">
                <a:latin typeface="Georgia" pitchFamily="18" charset="0"/>
              </a:rPr>
              <a:t>Datacoin</a:t>
            </a:r>
            <a:r>
              <a:rPr lang="ru-RU" sz="3600" dirty="0" smtClean="0">
                <a:latin typeface="Georgia" pitchFamily="18" charset="0"/>
              </a:rPr>
              <a:t>, </a:t>
            </a:r>
            <a:r>
              <a:rPr lang="ru-RU" sz="3600" dirty="0" err="1" smtClean="0">
                <a:latin typeface="Georgia" pitchFamily="18" charset="0"/>
              </a:rPr>
              <a:t>StorJ</a:t>
            </a:r>
            <a:r>
              <a:rPr lang="ru-RU" sz="3600" dirty="0" smtClean="0">
                <a:latin typeface="Georgia" pitchFamily="18" charset="0"/>
              </a:rPr>
              <a:t>, </a:t>
            </a:r>
            <a:r>
              <a:rPr lang="en-US" sz="3600" dirty="0" err="1" smtClean="0">
                <a:latin typeface="Georgia" pitchFamily="18" charset="0"/>
              </a:rPr>
              <a:t>Bitdust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1026" name="Picture 2" descr="C:\del\Blockchain-P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91630"/>
            <a:ext cx="7416824" cy="3053986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Беспристрастные свидетели: </a:t>
            </a:r>
            <a:r>
              <a:rPr lang="en-US" sz="3600" dirty="0" smtClean="0">
                <a:latin typeface="Georgia" pitchFamily="18" charset="0"/>
              </a:rPr>
              <a:t>Proofofexistence.com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7170" name="Picture 2" descr="C:\del\Blockchain-P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91630"/>
            <a:ext cx="7478545" cy="3079401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Какую проблему решаем?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1026" name="Picture 2" descr="C:\bitcoin\_Конференции\18.11\img\Account and Control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63638"/>
            <a:ext cx="936104" cy="936104"/>
          </a:xfrm>
          <a:prstGeom prst="rect">
            <a:avLst/>
          </a:prstGeom>
          <a:noFill/>
        </p:spPr>
      </p:pic>
      <p:pic>
        <p:nvPicPr>
          <p:cNvPr id="9" name="Picture 2" descr="C:\bitcoin\_Конференции\18.11\img\Account and Control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63638"/>
            <a:ext cx="936104" cy="936104"/>
          </a:xfrm>
          <a:prstGeom prst="rect">
            <a:avLst/>
          </a:prstGeom>
          <a:noFill/>
        </p:spPr>
      </p:pic>
      <p:sp>
        <p:nvSpPr>
          <p:cNvPr id="11" name="Выгнутая вверх стрелка 10"/>
          <p:cNvSpPr/>
          <p:nvPr/>
        </p:nvSpPr>
        <p:spPr>
          <a:xfrm>
            <a:off x="1475656" y="1779662"/>
            <a:ext cx="1584176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067694"/>
            <a:ext cx="1067400" cy="4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bitcoin\_Конференции\18.11\img\Account and Control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59782"/>
            <a:ext cx="936104" cy="936104"/>
          </a:xfrm>
          <a:prstGeom prst="rect">
            <a:avLst/>
          </a:prstGeom>
          <a:noFill/>
        </p:spPr>
      </p:pic>
      <p:pic>
        <p:nvPicPr>
          <p:cNvPr id="13" name="Picture 2" descr="C:\bitcoin\_Конференции\18.11\img\Account and Control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067694"/>
            <a:ext cx="936104" cy="936104"/>
          </a:xfrm>
          <a:prstGeom prst="rect">
            <a:avLst/>
          </a:prstGeom>
          <a:noFill/>
        </p:spPr>
      </p:pic>
      <p:pic>
        <p:nvPicPr>
          <p:cNvPr id="14" name="Picture 2" descr="C:\bitcoin\_Конференции\18.11\img\Account and Control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579862"/>
            <a:ext cx="936104" cy="936104"/>
          </a:xfrm>
          <a:prstGeom prst="rect">
            <a:avLst/>
          </a:prstGeom>
          <a:noFill/>
        </p:spPr>
      </p:pic>
      <p:sp>
        <p:nvSpPr>
          <p:cNvPr id="15" name="Выгнутая вверх стрелка 14"/>
          <p:cNvSpPr/>
          <p:nvPr/>
        </p:nvSpPr>
        <p:spPr>
          <a:xfrm rot="20757009">
            <a:off x="5292080" y="2499742"/>
            <a:ext cx="1584176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1050273" flipV="1">
            <a:off x="5302736" y="3956122"/>
            <a:ext cx="1592941" cy="3160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27157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0101010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96136" y="372387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0101010</a:t>
            </a:r>
            <a:endParaRPr lang="ru-RU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Вам не нужен </a:t>
            </a:r>
            <a:r>
              <a:rPr lang="ru-RU" sz="3600" dirty="0" err="1" smtClean="0">
                <a:latin typeface="Georgia" pitchFamily="18" charset="0"/>
              </a:rPr>
              <a:t>блокчейн</a:t>
            </a:r>
            <a:r>
              <a:rPr lang="ru-RU" sz="3600" dirty="0" smtClean="0">
                <a:latin typeface="Georgia" pitchFamily="18" charset="0"/>
              </a:rPr>
              <a:t>, если: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1707654"/>
            <a:ext cx="8424216" cy="3654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600" dirty="0" smtClean="0">
                <a:latin typeface="Georgia" pitchFamily="18" charset="0"/>
              </a:rPr>
              <a:t>Вам нужен полный контроль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600" dirty="0" smtClean="0">
                <a:latin typeface="Georgia" pitchFamily="18" charset="0"/>
              </a:rPr>
              <a:t>Возможны только доверенные узлы и каналы связи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600" dirty="0" smtClean="0">
                <a:latin typeface="Georgia" pitchFamily="18" charset="0"/>
              </a:rPr>
              <a:t>Планируется возможность юридического вмешательства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600" dirty="0" smtClean="0">
                <a:latin typeface="Georgia" pitchFamily="18" charset="0"/>
              </a:rPr>
              <a:t>Большая часть узлов не заинтересована работать по вашим правилам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  <p:pic>
        <p:nvPicPr>
          <p:cNvPr id="8" name="Picture 2" descr="C:\bitcoin\_Конференции\!_05.04.2016_ROS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275606"/>
            <a:ext cx="439056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11510"/>
            <a:ext cx="1871588" cy="67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67744" y="314781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</a:rPr>
              <a:t>Тихонов Иван</a:t>
            </a:r>
            <a:endParaRPr lang="ru-RU" altLang="ru-RU" sz="2000" dirty="0" smtClean="0">
              <a:solidFill>
                <a:schemeClr val="tx2"/>
              </a:solidFill>
            </a:endParaRPr>
          </a:p>
          <a:p>
            <a:pPr algn="ctr"/>
            <a:endParaRPr lang="en-US" altLang="ru-RU" b="1" dirty="0" smtClean="0">
              <a:solidFill>
                <a:srgbClr val="7F7F7F"/>
              </a:solidFill>
            </a:endParaRPr>
          </a:p>
          <a:p>
            <a:pPr algn="ctr"/>
            <a:r>
              <a:rPr lang="en-US" altLang="ru-RU" b="1" dirty="0" smtClean="0">
                <a:solidFill>
                  <a:srgbClr val="7F7F7F"/>
                </a:solidFill>
              </a:rPr>
              <a:t>http://Bits.media</a:t>
            </a:r>
          </a:p>
          <a:p>
            <a:pPr algn="ctr"/>
            <a:r>
              <a:rPr lang="en-US" altLang="ru-RU" b="1" dirty="0" smtClean="0">
                <a:solidFill>
                  <a:srgbClr val="7F7F7F"/>
                </a:solidFill>
                <a:latin typeface="+mj-lt"/>
              </a:rPr>
              <a:t>http://B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lockchain.community</a:t>
            </a:r>
            <a:endParaRPr lang="ru-RU" altLang="ru-RU" b="1" dirty="0" smtClean="0">
              <a:solidFill>
                <a:srgbClr val="7F7F7F"/>
              </a:solidFill>
              <a:latin typeface="+mj-lt"/>
            </a:endParaRPr>
          </a:p>
          <a:p>
            <a:pPr algn="ctr"/>
            <a:r>
              <a:rPr lang="en-US" altLang="ru-RU" b="1" dirty="0" smtClean="0">
                <a:solidFill>
                  <a:srgbClr val="7F7F7F"/>
                </a:solidFill>
              </a:rPr>
              <a:t>admin@bits.media</a:t>
            </a:r>
          </a:p>
          <a:p>
            <a:pPr algn="ctr"/>
            <a:r>
              <a:rPr lang="en-US" altLang="ru-RU" b="1" dirty="0" smtClean="0">
                <a:solidFill>
                  <a:srgbClr val="7F7F7F"/>
                </a:solidFill>
              </a:rPr>
              <a:t>Skype: </a:t>
            </a:r>
            <a:r>
              <a:rPr lang="en-US" altLang="ru-RU" b="1" dirty="0" err="1" smtClean="0">
                <a:solidFill>
                  <a:srgbClr val="7F7F7F"/>
                </a:solidFill>
              </a:rPr>
              <a:t>btcsec</a:t>
            </a:r>
            <a:endParaRPr lang="en-US" altLang="ru-RU" dirty="0">
              <a:solidFill>
                <a:srgbClr val="7F7F7F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1635646"/>
            <a:ext cx="6550496" cy="140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Нужен ли вам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блокчейн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?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Традиционное решение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9702"/>
            <a:ext cx="11303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11760" y="1203598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63688" y="2355726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11760" y="3579862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www.magsystems.co.uk/images/uploads/images/database_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23878"/>
            <a:ext cx="523443" cy="504056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03598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355726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79862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3419872" y="2067694"/>
            <a:ext cx="50405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059832" y="293179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419872" y="3579862"/>
            <a:ext cx="50405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220072" y="2139702"/>
            <a:ext cx="50405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364088" y="293179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364088" y="3507854"/>
            <a:ext cx="50405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err="1" smtClean="0">
                <a:latin typeface="Georgia" pitchFamily="18" charset="0"/>
              </a:rPr>
              <a:t>Блокчейн</a:t>
            </a:r>
            <a:r>
              <a:rPr lang="ru-RU" sz="3600" dirty="0" smtClean="0">
                <a:latin typeface="Georgia" pitchFamily="18" charset="0"/>
              </a:rPr>
              <a:t> решение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03848" y="1203598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55776" y="2355726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03848" y="3579862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www.magsystems.co.uk/images/uploads/images/database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83918"/>
            <a:ext cx="523443" cy="504056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03598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55726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9862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http://www.magsystems.co.uk/images/uploads/images/database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31590"/>
            <a:ext cx="523443" cy="504056"/>
          </a:xfrm>
          <a:prstGeom prst="rect">
            <a:avLst/>
          </a:prstGeom>
          <a:noFill/>
        </p:spPr>
      </p:pic>
      <p:pic>
        <p:nvPicPr>
          <p:cNvPr id="18" name="Picture 5" descr="http://www.magsystems.co.uk/images/uploads/images/database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43758"/>
            <a:ext cx="523443" cy="504056"/>
          </a:xfrm>
          <a:prstGeom prst="rect">
            <a:avLst/>
          </a:prstGeom>
          <a:noFill/>
        </p:spPr>
      </p:pic>
      <p:pic>
        <p:nvPicPr>
          <p:cNvPr id="19" name="Picture 5" descr="http://www.magsystems.co.uk/images/uploads/images/database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83918"/>
            <a:ext cx="523443" cy="504056"/>
          </a:xfrm>
          <a:prstGeom prst="rect">
            <a:avLst/>
          </a:prstGeom>
          <a:noFill/>
        </p:spPr>
      </p:pic>
      <p:pic>
        <p:nvPicPr>
          <p:cNvPr id="20" name="Picture 5" descr="http://www.magsystems.co.uk/images/uploads/images/database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31590"/>
            <a:ext cx="523443" cy="504056"/>
          </a:xfrm>
          <a:prstGeom prst="rect">
            <a:avLst/>
          </a:prstGeom>
          <a:noFill/>
        </p:spPr>
      </p:pic>
      <p:pic>
        <p:nvPicPr>
          <p:cNvPr id="27" name="Picture 5" descr="http://www.magsystems.co.uk/images/uploads/images/database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43758"/>
            <a:ext cx="523443" cy="504056"/>
          </a:xfrm>
          <a:prstGeom prst="rect">
            <a:avLst/>
          </a:prstGeom>
          <a:noFill/>
        </p:spPr>
      </p:pic>
      <p:cxnSp>
        <p:nvCxnSpPr>
          <p:cNvPr id="32" name="Прямая соединительная линия 31"/>
          <p:cNvCxnSpPr/>
          <p:nvPr/>
        </p:nvCxnSpPr>
        <p:spPr>
          <a:xfrm flipH="1">
            <a:off x="3275856" y="2139702"/>
            <a:ext cx="18002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347864" y="3291830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185167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11960" y="4227934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724128" y="3291830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652120" y="2139702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3923928" y="2139702"/>
            <a:ext cx="115212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995936" y="2067694"/>
            <a:ext cx="1224136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491880" y="293179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851920" y="2211710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220072" y="2211710"/>
            <a:ext cx="72008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3419872" y="2067694"/>
            <a:ext cx="151216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4067944" y="3219822"/>
            <a:ext cx="165618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139952" y="1995686"/>
            <a:ext cx="158417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491880" y="3147814"/>
            <a:ext cx="158417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Транзакция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55776" y="2355726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55726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http://www.magsystems.co.uk/images/uploads/images/database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43758"/>
            <a:ext cx="523443" cy="504056"/>
          </a:xfrm>
          <a:prstGeom prst="rect">
            <a:avLst/>
          </a:prstGeom>
          <a:noFill/>
        </p:spPr>
      </p:pic>
      <p:pic>
        <p:nvPicPr>
          <p:cNvPr id="27" name="Picture 5" descr="http://www.magsystems.co.uk/images/uploads/images/database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43758"/>
            <a:ext cx="523443" cy="504056"/>
          </a:xfrm>
          <a:prstGeom prst="rect">
            <a:avLst/>
          </a:prstGeom>
          <a:noFill/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491880" y="293179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5" descr="http://www.magsystems.co.uk/images/uploads/images/database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83918"/>
            <a:ext cx="523443" cy="504056"/>
          </a:xfrm>
          <a:prstGeom prst="rect">
            <a:avLst/>
          </a:prstGeom>
          <a:noFill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03598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9862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 descr="http://www.magsystems.co.uk/images/uploads/images/database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31590"/>
            <a:ext cx="523443" cy="504056"/>
          </a:xfrm>
          <a:prstGeom prst="rect">
            <a:avLst/>
          </a:prstGeom>
          <a:noFill/>
        </p:spPr>
      </p:pic>
      <p:cxnSp>
        <p:nvCxnSpPr>
          <p:cNvPr id="44" name="Прямая соединительная линия 43"/>
          <p:cNvCxnSpPr/>
          <p:nvPr/>
        </p:nvCxnSpPr>
        <p:spPr>
          <a:xfrm flipV="1">
            <a:off x="3419872" y="2067694"/>
            <a:ext cx="151216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491880" y="3147814"/>
            <a:ext cx="158417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411760" y="192367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0101010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923678"/>
            <a:ext cx="4138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923678"/>
            <a:ext cx="465480" cy="4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715766"/>
            <a:ext cx="465480" cy="4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3080" y="1203598"/>
            <a:ext cx="4011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155926"/>
            <a:ext cx="4256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3491880" y="1131590"/>
            <a:ext cx="2304256" cy="3528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Блок транзакций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39952" y="206769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0101010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067694"/>
            <a:ext cx="4138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7694"/>
            <a:ext cx="465480" cy="4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15766"/>
            <a:ext cx="4011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15766"/>
            <a:ext cx="4256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139952" y="27157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1101000</a:t>
            </a:r>
            <a:endParaRPr lang="ru-RU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435846"/>
            <a:ext cx="4138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83918"/>
            <a:ext cx="465480" cy="4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435846"/>
            <a:ext cx="4256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83918"/>
            <a:ext cx="4011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211960" y="34358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0111001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211960" y="41559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1000110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779912" y="127560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5512475668414</a:t>
            </a:r>
            <a:endParaRPr lang="ru-RU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395536" y="1131590"/>
            <a:ext cx="2304256" cy="3528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err="1" smtClean="0">
                <a:latin typeface="Georgia" pitchFamily="18" charset="0"/>
              </a:rPr>
              <a:t>Блокчейн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43608" y="206769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0101010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7694"/>
            <a:ext cx="4138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67694"/>
            <a:ext cx="465480" cy="4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15766"/>
            <a:ext cx="4011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715766"/>
            <a:ext cx="4256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043608" y="27157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1101000</a:t>
            </a:r>
            <a:endParaRPr lang="ru-RU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435846"/>
            <a:ext cx="4138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83918"/>
            <a:ext cx="465480" cy="4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63838"/>
            <a:ext cx="4256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083918"/>
            <a:ext cx="4011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115616" y="34358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0111001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115616" y="41559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1000110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83568" y="127560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5512475668414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75856" y="1131590"/>
            <a:ext cx="2304256" cy="3528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23928" y="206769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1101010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15766"/>
            <a:ext cx="4138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7694"/>
            <a:ext cx="465480" cy="4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643758"/>
            <a:ext cx="4011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067694"/>
            <a:ext cx="4256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923928" y="27157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0001000</a:t>
            </a:r>
            <a:endParaRPr lang="ru-RU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35846"/>
            <a:ext cx="4138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63838"/>
            <a:ext cx="465480" cy="4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83918"/>
            <a:ext cx="4256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83918"/>
            <a:ext cx="4011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3995936" y="34358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1111001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995936" y="41559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1010110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563888" y="127560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8934128775687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732240" y="206769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0001010</a:t>
            </a:r>
            <a:endParaRPr lang="ru-RU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067694"/>
            <a:ext cx="4138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715766"/>
            <a:ext cx="465480" cy="4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067694"/>
            <a:ext cx="4011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83918"/>
            <a:ext cx="4256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6732240" y="27157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1111000</a:t>
            </a:r>
            <a:endParaRPr lang="ru-RU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435846"/>
            <a:ext cx="4138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83918"/>
            <a:ext cx="465480" cy="4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715766"/>
            <a:ext cx="42569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35846"/>
            <a:ext cx="4011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6804248" y="34358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0011011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6804248" y="41559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0000111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683568" y="163564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6564674166767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3563888" y="163564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5512475668414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372200" y="163564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8934128775687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6372200" y="127560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?</a:t>
            </a:r>
            <a:endParaRPr lang="ru-RU" b="1" dirty="0"/>
          </a:p>
        </p:txBody>
      </p:sp>
      <p:sp>
        <p:nvSpPr>
          <p:cNvPr id="62" name="Стрелка вправо 61"/>
          <p:cNvSpPr/>
          <p:nvPr/>
        </p:nvSpPr>
        <p:spPr>
          <a:xfrm rot="854697">
            <a:off x="2420625" y="1558052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63"/>
          <p:cNvSpPr/>
          <p:nvPr/>
        </p:nvSpPr>
        <p:spPr>
          <a:xfrm rot="854697">
            <a:off x="5228937" y="1558052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право 64"/>
          <p:cNvSpPr/>
          <p:nvPr/>
        </p:nvSpPr>
        <p:spPr>
          <a:xfrm rot="854697">
            <a:off x="-459694" y="1558053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err="1" smtClean="0">
                <a:latin typeface="Georgia" pitchFamily="18" charset="0"/>
              </a:rPr>
              <a:t>Блокчейн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39552" y="2355726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>
            <a:stCxn id="55" idx="3"/>
          </p:cNvCxnSpPr>
          <p:nvPr/>
        </p:nvCxnSpPr>
        <p:spPr>
          <a:xfrm>
            <a:off x="1259632" y="257175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1547664" y="2355726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>
            <a:stCxn id="66" idx="3"/>
          </p:cNvCxnSpPr>
          <p:nvPr/>
        </p:nvCxnSpPr>
        <p:spPr>
          <a:xfrm>
            <a:off x="2267744" y="257175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2555776" y="2355726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 стрелкой 68"/>
          <p:cNvCxnSpPr>
            <a:stCxn id="68" idx="3"/>
          </p:cNvCxnSpPr>
          <p:nvPr/>
        </p:nvCxnSpPr>
        <p:spPr>
          <a:xfrm>
            <a:off x="3275856" y="257175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3563888" y="2355726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>
            <a:stCxn id="70" idx="3"/>
          </p:cNvCxnSpPr>
          <p:nvPr/>
        </p:nvCxnSpPr>
        <p:spPr>
          <a:xfrm>
            <a:off x="4283968" y="257175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4572000" y="2355726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>
            <a:stCxn id="72" idx="3"/>
          </p:cNvCxnSpPr>
          <p:nvPr/>
        </p:nvCxnSpPr>
        <p:spPr>
          <a:xfrm>
            <a:off x="5292080" y="257175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кругленный прямоугольник 73"/>
          <p:cNvSpPr/>
          <p:nvPr/>
        </p:nvSpPr>
        <p:spPr>
          <a:xfrm>
            <a:off x="5580112" y="2355726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 стрелкой 74"/>
          <p:cNvCxnSpPr>
            <a:stCxn id="74" idx="3"/>
          </p:cNvCxnSpPr>
          <p:nvPr/>
        </p:nvCxnSpPr>
        <p:spPr>
          <a:xfrm>
            <a:off x="6300192" y="257175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6588224" y="2355726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 стрелкой 76"/>
          <p:cNvCxnSpPr>
            <a:stCxn id="76" idx="3"/>
          </p:cNvCxnSpPr>
          <p:nvPr/>
        </p:nvCxnSpPr>
        <p:spPr>
          <a:xfrm>
            <a:off x="7308304" y="257175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7596336" y="2355726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 стрелкой 78"/>
          <p:cNvCxnSpPr>
            <a:stCxn id="78" idx="3"/>
          </p:cNvCxnSpPr>
          <p:nvPr/>
        </p:nvCxnSpPr>
        <p:spPr>
          <a:xfrm>
            <a:off x="8316416" y="257175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8604448" y="2355726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-468560" y="2355726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 стрелкой 82"/>
          <p:cNvCxnSpPr>
            <a:stCxn id="82" idx="3"/>
          </p:cNvCxnSpPr>
          <p:nvPr/>
        </p:nvCxnSpPr>
        <p:spPr>
          <a:xfrm>
            <a:off x="251520" y="257175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424216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Georgia" pitchFamily="18" charset="0"/>
              </a:rPr>
              <a:t>Прозрачность или анонимность?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75606"/>
            <a:ext cx="22987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Объект 2"/>
          <p:cNvSpPr>
            <a:spLocks noGrp="1"/>
          </p:cNvSpPr>
          <p:nvPr>
            <p:ph idx="1"/>
          </p:nvPr>
        </p:nvSpPr>
        <p:spPr>
          <a:xfrm>
            <a:off x="2987824" y="3939902"/>
            <a:ext cx="3024336" cy="576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По вашему выбору.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8154" y="4771090"/>
            <a:ext cx="1295846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altLang="ru-RU" b="1" dirty="0">
                <a:solidFill>
                  <a:srgbClr val="7F7F7F"/>
                </a:solidFill>
              </a:rPr>
              <a:t>Bits.media</a:t>
            </a:r>
            <a:r>
              <a:rPr lang="en-US" altLang="ru-RU" sz="800" b="1" dirty="0">
                <a:solidFill>
                  <a:srgbClr val="7F7F7F"/>
                </a:solidFill>
              </a:rPr>
              <a:t> </a:t>
            </a:r>
          </a:p>
          <a:p>
            <a:pPr algn="ctr" eaLnBrk="1" hangingPunct="1">
              <a:lnSpc>
                <a:spcPct val="70000"/>
              </a:lnSpc>
            </a:pPr>
            <a:endParaRPr lang="en-US" altLang="ru-RU" sz="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57241</TotalTime>
  <Words>377</Words>
  <Application>Microsoft Office PowerPoint</Application>
  <PresentationFormat>Экран (16:9)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Нужен ли вам блокчейн?  </vt:lpstr>
      <vt:lpstr>Какую проблему решаем?</vt:lpstr>
      <vt:lpstr>Традиционное решение</vt:lpstr>
      <vt:lpstr>Блокчейн решение</vt:lpstr>
      <vt:lpstr>Транзакция</vt:lpstr>
      <vt:lpstr>Блок транзакций</vt:lpstr>
      <vt:lpstr>Блокчейн</vt:lpstr>
      <vt:lpstr>Блокчейн</vt:lpstr>
      <vt:lpstr>Прозрачность или анонимность?</vt:lpstr>
      <vt:lpstr>Блокчейн это:</vt:lpstr>
      <vt:lpstr>Не только деньги</vt:lpstr>
      <vt:lpstr>Умные деньги: смартконтракты</vt:lpstr>
      <vt:lpstr>Какие плюсы?</vt:lpstr>
      <vt:lpstr>Какие недостатки?</vt:lpstr>
      <vt:lpstr>Проблемы безопасности</vt:lpstr>
      <vt:lpstr>Что на практике?</vt:lpstr>
      <vt:lpstr>Bitcoin</vt:lpstr>
      <vt:lpstr>Распределенное облачное хранилище: Datacoin, StorJ, Bitdust</vt:lpstr>
      <vt:lpstr>Беспристрастные свидетели: Proofofexistence.com</vt:lpstr>
      <vt:lpstr>Вам не нужен блокчейн, если: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user</dc:creator>
  <cp:lastModifiedBy>test</cp:lastModifiedBy>
  <cp:revision>2628</cp:revision>
  <dcterms:created xsi:type="dcterms:W3CDTF">2015-09-15T12:45:28Z</dcterms:created>
  <dcterms:modified xsi:type="dcterms:W3CDTF">2016-03-31T23:01:19Z</dcterms:modified>
</cp:coreProperties>
</file>